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93" r:id="rId2"/>
    <p:sldId id="259" r:id="rId3"/>
    <p:sldId id="294" r:id="rId4"/>
    <p:sldId id="321" r:id="rId5"/>
    <p:sldId id="325" r:id="rId6"/>
    <p:sldId id="322" r:id="rId7"/>
    <p:sldId id="323" r:id="rId8"/>
    <p:sldId id="297" r:id="rId9"/>
    <p:sldId id="324" r:id="rId10"/>
  </p:sldIdLst>
  <p:sldSz cx="9144000" cy="6858000" type="screen4x3"/>
  <p:notesSz cx="6858000" cy="9144000"/>
  <p:embeddedFontLst>
    <p:embeddedFont>
      <p:font typeface="굴림체" panose="020B0609000101010101" pitchFamily="49" charset="-127"/>
      <p:regular r:id="rId13"/>
    </p:embeddedFont>
    <p:embeddedFont>
      <p:font typeface="맑은 고딕" panose="020B0503020000020004" pitchFamily="34" charset="-127"/>
      <p:regular r:id="rId14"/>
      <p:bold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820B"/>
    <a:srgbClr val="235861"/>
    <a:srgbClr val="1E565F"/>
    <a:srgbClr val="47B9A3"/>
    <a:srgbClr val="71C9B8"/>
    <a:srgbClr val="83CFC1"/>
    <a:srgbClr val="F1820C"/>
    <a:srgbClr val="235B62"/>
    <a:srgbClr val="F88C11"/>
    <a:srgbClr val="96BA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40" autoAdjust="0"/>
    <p:restoredTop sz="96395" autoAdjust="0"/>
  </p:normalViewPr>
  <p:slideViewPr>
    <p:cSldViewPr>
      <p:cViewPr varScale="1">
        <p:scale>
          <a:sx n="63" d="100"/>
          <a:sy n="63" d="100"/>
        </p:scale>
        <p:origin x="1818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251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CCFBE2-2B8D-499C-81C9-2CD5B3EB8E93}" type="datetimeFigureOut">
              <a:rPr lang="ko-KR" altLang="en-US" smtClean="0"/>
              <a:pPr/>
              <a:t>2024-12-03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54DD7E-3179-445A-81DB-781C4554AFF2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95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545AC5-813F-4ED1-B011-8EA17CB93331}" type="datetimeFigureOut">
              <a:rPr lang="ko-KR" altLang="en-US" smtClean="0"/>
              <a:pPr/>
              <a:t>2024-12-03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504B90-27FD-422C-8CC6-2AADAD122D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7072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9955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92291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EF403-6E78-F277-E049-4283466A9A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648813C-48A1-2D7A-120B-9850244CC6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DD272B5-D5CB-0215-51C1-E498A56681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389FE5-A1DC-FC66-C5FF-E0B7DC903E3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504B90-27FD-422C-8CC6-2AADAD122D08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5094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ED3D6733-6F27-4404-AB51-585418F146E5}" type="datetimeFigureOut">
              <a:rPr lang="ko-KR" altLang="en-US" smtClean="0"/>
              <a:pPr/>
              <a:t>2024-12-03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l">
              <a:defRPr/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9" name="제목 1"/>
          <p:cNvSpPr>
            <a:spLocks noGrp="1"/>
          </p:cNvSpPr>
          <p:nvPr>
            <p:ph type="ctrTitle"/>
          </p:nvPr>
        </p:nvSpPr>
        <p:spPr>
          <a:xfrm>
            <a:off x="3995936" y="620688"/>
            <a:ext cx="4968552" cy="18002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en-US" altLang="ko-KR" sz="5400" kern="1200" baseline="0" dirty="0">
                <a:solidFill>
                  <a:srgbClr val="1E565F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2024-12-03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8" name="날짜 개체 틀 1"/>
          <p:cNvSpPr>
            <a:spLocks noGrp="1"/>
          </p:cNvSpPr>
          <p:nvPr>
            <p:ph type="dt" sz="half" idx="10"/>
          </p:nvPr>
        </p:nvSpPr>
        <p:spPr>
          <a:xfrm>
            <a:off x="457200" y="6429396"/>
            <a:ext cx="2133600" cy="292079"/>
          </a:xfrm>
        </p:spPr>
        <p:txBody>
          <a:bodyPr/>
          <a:lstStyle/>
          <a:p>
            <a:fld id="{ED3D6733-6F27-4404-AB51-585418F146E5}" type="datetimeFigureOut">
              <a:rPr lang="ko-KR" altLang="en-US" smtClean="0"/>
              <a:pPr/>
              <a:t>2024-12-03</a:t>
            </a:fld>
            <a:endParaRPr lang="ko-KR" altLang="en-US"/>
          </a:p>
        </p:txBody>
      </p:sp>
      <p:sp>
        <p:nvSpPr>
          <p:cNvPr id="9" name="바닥글 개체 틀 2"/>
          <p:cNvSpPr>
            <a:spLocks noGrp="1"/>
          </p:cNvSpPr>
          <p:nvPr>
            <p:ph type="ftr" sz="quarter" idx="11"/>
          </p:nvPr>
        </p:nvSpPr>
        <p:spPr>
          <a:xfrm>
            <a:off x="3124200" y="6429396"/>
            <a:ext cx="2895600" cy="292079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10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6553200" y="6429396"/>
            <a:ext cx="2133600" cy="292079"/>
          </a:xfrm>
        </p:spPr>
        <p:txBody>
          <a:bodyPr/>
          <a:lstStyle/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512" y="463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5097710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57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124200" y="6500834"/>
            <a:ext cx="2895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500834"/>
            <a:ext cx="2133600" cy="220641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395536" y="1268760"/>
            <a:ext cx="8402525" cy="5097710"/>
          </a:xfrm>
        </p:spPr>
        <p:txBody>
          <a:bodyPr>
            <a:normAutofit/>
          </a:bodyPr>
          <a:lstStyle>
            <a:lvl1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1pPr>
            <a:lvl2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2pPr>
            <a:lvl3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3pPr>
            <a:lvl4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4pPr>
            <a:lvl5pPr algn="l">
              <a:buNone/>
              <a:defRPr sz="1600" i="1" baseline="0">
                <a:solidFill>
                  <a:schemeClr val="bg1">
                    <a:lumMod val="50000"/>
                  </a:schemeClr>
                </a:solidFill>
                <a:latin typeface="+mj-lt"/>
                <a:ea typeface="맑은 고딕" pitchFamily="50" charset="-127"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9" name="제목 1"/>
          <p:cNvSpPr>
            <a:spLocks noGrp="1"/>
          </p:cNvSpPr>
          <p:nvPr>
            <p:ph type="title"/>
          </p:nvPr>
        </p:nvSpPr>
        <p:spPr>
          <a:xfrm>
            <a:off x="179512" y="4639"/>
            <a:ext cx="7661196" cy="796908"/>
          </a:xfr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lang="ko-KR" altLang="en-US" sz="2500" b="1" kern="1200" baseline="0" dirty="0">
                <a:solidFill>
                  <a:schemeClr val="bg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" y="283"/>
            <a:ext cx="9143244" cy="6857433"/>
          </a:xfrm>
          <a:prstGeom prst="rect">
            <a:avLst/>
          </a:prstGeom>
        </p:spPr>
      </p:pic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2024-12-03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6" name="제목 1"/>
          <p:cNvSpPr>
            <a:spLocks noGrp="1"/>
          </p:cNvSpPr>
          <p:nvPr>
            <p:ph type="ctrTitle"/>
          </p:nvPr>
        </p:nvSpPr>
        <p:spPr>
          <a:xfrm>
            <a:off x="2991231" y="1714434"/>
            <a:ext cx="5832648" cy="1354526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>
                <a:schemeClr val="hlink"/>
              </a:buClr>
              <a:buFont typeface="굴림체" pitchFamily="49" charset="-127"/>
              <a:buNone/>
              <a:defRPr lang="ko-KR" altLang="en-US" sz="7000" kern="1200" baseline="0" dirty="0">
                <a:solidFill>
                  <a:srgbClr val="235861"/>
                </a:solidFill>
                <a:effectLst/>
                <a:latin typeface="+mj-lt"/>
                <a:ea typeface="맑은 고딕" pitchFamily="50" charset="-127"/>
                <a:cs typeface="+mj-cs"/>
              </a:defRPr>
            </a:lvl1pPr>
          </a:lstStyle>
          <a:p>
            <a:endParaRPr lang="en-US" altLang="ko-KR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3D6733-6F27-4404-AB51-585418F146E5}" type="datetimeFigureOut">
              <a:rPr lang="ko-KR" altLang="en-US" smtClean="0"/>
              <a:pPr/>
              <a:t>2024-12-03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6BC638-39B7-4287-91A7-2A3DDA57329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1" r:id="rId3"/>
    <p:sldLayoutId id="2147483656" r:id="rId4"/>
    <p:sldLayoutId id="2147483650" r:id="rId5"/>
    <p:sldLayoutId id="2147483657" r:id="rId6"/>
  </p:sldLayoutIdLst>
  <p:txStyles>
    <p:titleStyle>
      <a:lvl1pPr algn="l" defTabSz="914400" rtl="0" eaLnBrk="1" latinLnBrk="1" hangingPunct="1">
        <a:spcBef>
          <a:spcPct val="0"/>
        </a:spcBef>
        <a:buNone/>
        <a:defRPr lang="ko-KR" altLang="en-US" sz="3500" kern="1200">
          <a:solidFill>
            <a:sysClr val="windowText" lastClr="000000"/>
          </a:solidFill>
          <a:latin typeface="맑은 고딕" pitchFamily="50" charset="-127"/>
          <a:ea typeface="맑은 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25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lang="ko-KR" altLang="en-US" sz="1800" kern="1200" smtClean="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lang="ko-KR" altLang="en-US" sz="1800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sz="4400" b="1" dirty="0"/>
              <a:t>HOSPITAL MANAGEMENT SYSTEM</a:t>
            </a:r>
            <a:endParaRPr lang="ko-KR" altLang="en-US" sz="4400" b="1" dirty="0"/>
          </a:p>
        </p:txBody>
      </p:sp>
      <p:sp>
        <p:nvSpPr>
          <p:cNvPr id="18" name="직사각형 17"/>
          <p:cNvSpPr/>
          <p:nvPr/>
        </p:nvSpPr>
        <p:spPr>
          <a:xfrm>
            <a:off x="4582616" y="2967335"/>
            <a:ext cx="388843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r>
              <a:rPr lang="en-US" sz="1200" b="0" i="0" dirty="0">
                <a:effectLst/>
                <a:latin typeface="Lato" panose="020F0502020204030204" pitchFamily="34" charset="0"/>
              </a:rPr>
              <a:t>A comprehensive analysis of our hospital management system and its impact on healthcare operations.</a:t>
            </a:r>
          </a:p>
        </p:txBody>
      </p:sp>
      <p:sp>
        <p:nvSpPr>
          <p:cNvPr id="2" name="직사각형 17">
            <a:extLst>
              <a:ext uri="{FF2B5EF4-FFF2-40B4-BE49-F238E27FC236}">
                <a16:creationId xmlns:a16="http://schemas.microsoft.com/office/drawing/2014/main" id="{1D8DCE0A-E8B2-F1DF-7754-70E57A8CB174}"/>
              </a:ext>
            </a:extLst>
          </p:cNvPr>
          <p:cNvSpPr/>
          <p:nvPr/>
        </p:nvSpPr>
        <p:spPr>
          <a:xfrm>
            <a:off x="5198720" y="3789040"/>
            <a:ext cx="3888432" cy="7386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sz="1400" b="0" i="0" dirty="0">
                <a:effectLst/>
                <a:latin typeface="Lato" panose="020F0502020204030204" pitchFamily="34" charset="0"/>
              </a:rPr>
              <a:t>I222123 Muhammad Mujtaba</a:t>
            </a:r>
          </a:p>
          <a:p>
            <a:pPr algn="r"/>
            <a:r>
              <a:rPr lang="en-US" sz="1400" b="0" i="0" dirty="0">
                <a:effectLst/>
                <a:latin typeface="Lato" panose="020F0502020204030204" pitchFamily="34" charset="0"/>
              </a:rPr>
              <a:t>I220748 </a:t>
            </a:r>
            <a:r>
              <a:rPr lang="en-US" sz="1400" b="0" i="0" dirty="0" err="1">
                <a:effectLst/>
                <a:latin typeface="Lato" panose="020F0502020204030204" pitchFamily="34" charset="0"/>
              </a:rPr>
              <a:t>Zirwah</a:t>
            </a:r>
            <a:r>
              <a:rPr lang="en-US" sz="1400" b="0" i="0" dirty="0">
                <a:effectLst/>
                <a:latin typeface="Lato" panose="020F0502020204030204" pitchFamily="34" charset="0"/>
              </a:rPr>
              <a:t> Khalil</a:t>
            </a:r>
          </a:p>
          <a:p>
            <a:pPr algn="r"/>
            <a:r>
              <a:rPr lang="en-US" sz="1400" dirty="0">
                <a:latin typeface="Lato" panose="020F0502020204030204" pitchFamily="34" charset="0"/>
              </a:rPr>
              <a:t>I221074 Fatima</a:t>
            </a:r>
            <a:endParaRPr lang="en-US" sz="1400" b="0" i="0" dirty="0">
              <a:effectLst/>
              <a:latin typeface="Lato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/>
          <p:cNvSpPr txBox="1"/>
          <p:nvPr/>
        </p:nvSpPr>
        <p:spPr>
          <a:xfrm rot="1520150">
            <a:off x="5205564" y="4099700"/>
            <a:ext cx="2318628" cy="55399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000" b="1" dirty="0">
                <a:solidFill>
                  <a:schemeClr val="bg1"/>
                </a:solidFill>
                <a:effectLst>
                  <a:outerShdw blurRad="76200" algn="ctr" rotWithShape="0">
                    <a:prstClr val="black">
                      <a:alpha val="0"/>
                    </a:prstClr>
                  </a:outerShdw>
                </a:effectLst>
                <a:latin typeface="+mj-lt"/>
                <a:ea typeface="맑은 고딕" pitchFamily="50" charset="-127"/>
              </a:rPr>
              <a:t>CONTENTS</a:t>
            </a:r>
            <a:endParaRPr lang="ko-KR" altLang="en-US" sz="3000" b="1" dirty="0">
              <a:solidFill>
                <a:schemeClr val="bg1"/>
              </a:solidFill>
              <a:effectLst>
                <a:outerShdw blurRad="76200" algn="ctr" rotWithShape="0">
                  <a:prstClr val="black">
                    <a:alpha val="0"/>
                  </a:prstClr>
                </a:outerShdw>
              </a:effectLst>
              <a:latin typeface="+mj-lt"/>
              <a:ea typeface="맑은 고딕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37CA80-10C4-4954-8ED7-64719CE1A885}"/>
              </a:ext>
            </a:extLst>
          </p:cNvPr>
          <p:cNvGrpSpPr/>
          <p:nvPr/>
        </p:nvGrpSpPr>
        <p:grpSpPr>
          <a:xfrm>
            <a:off x="594670" y="1158976"/>
            <a:ext cx="5525639" cy="576064"/>
            <a:chOff x="655092" y="1174065"/>
            <a:chExt cx="5525639" cy="576064"/>
          </a:xfrm>
        </p:grpSpPr>
        <p:sp>
          <p:nvSpPr>
            <p:cNvPr id="18" name="Text Box 5"/>
            <p:cNvSpPr txBox="1">
              <a:spLocks noChangeArrowheads="1"/>
            </p:cNvSpPr>
            <p:nvPr/>
          </p:nvSpPr>
          <p:spPr bwMode="auto">
            <a:xfrm>
              <a:off x="1231156" y="1342606"/>
              <a:ext cx="4949575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pPr algn="ctr"/>
              <a:r>
                <a:rPr lang="en-US" b="1" i="0" cap="all" dirty="0">
                  <a:solidFill>
                    <a:schemeClr val="tx1"/>
                  </a:solidFill>
                  <a:effectLst/>
                  <a:latin typeface="Lato" panose="020F0502020204030203" pitchFamily="34" charset="0"/>
                </a:rPr>
                <a:t>Introduction to Hospital Management Systems</a:t>
              </a:r>
              <a:endParaRPr lang="en-US" altLang="ko-KR" b="1" dirty="0">
                <a:ln w="3175">
                  <a:noFill/>
                </a:ln>
                <a:solidFill>
                  <a:schemeClr val="tx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53" name="타원 52"/>
            <p:cNvSpPr/>
            <p:nvPr/>
          </p:nvSpPr>
          <p:spPr>
            <a:xfrm>
              <a:off x="655092" y="1174065"/>
              <a:ext cx="576064" cy="576064"/>
            </a:xfrm>
            <a:prstGeom prst="ellipse">
              <a:avLst/>
            </a:prstGeom>
            <a:noFill/>
            <a:ln w="28575">
              <a:solidFill>
                <a:srgbClr val="F182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+mj-lt"/>
                <a:ea typeface="맑은 고딕" pitchFamily="50" charset="-127"/>
              </a:endParaRPr>
            </a:p>
          </p:txBody>
        </p:sp>
        <p:sp>
          <p:nvSpPr>
            <p:cNvPr id="54" name="TextBox 13"/>
            <p:cNvSpPr txBox="1">
              <a:spLocks noChangeArrowheads="1"/>
            </p:cNvSpPr>
            <p:nvPr/>
          </p:nvSpPr>
          <p:spPr bwMode="auto">
            <a:xfrm>
              <a:off x="688888" y="1223570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F1820C"/>
                  </a:solidFill>
                  <a:latin typeface="+mj-lt"/>
                  <a:ea typeface="맑은 고딕" pitchFamily="50" charset="-127"/>
                </a:rPr>
                <a:t>01</a:t>
              </a:r>
              <a:endParaRPr lang="ko-KR" altLang="en-US" sz="2500" b="1" dirty="0">
                <a:ln w="3175">
                  <a:noFill/>
                </a:ln>
                <a:solidFill>
                  <a:srgbClr val="F1820C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0458BEEE-0672-4F81-9F5E-750434E2D722}"/>
              </a:ext>
            </a:extLst>
          </p:cNvPr>
          <p:cNvGrpSpPr/>
          <p:nvPr/>
        </p:nvGrpSpPr>
        <p:grpSpPr>
          <a:xfrm>
            <a:off x="594440" y="1914893"/>
            <a:ext cx="4421123" cy="576064"/>
            <a:chOff x="655092" y="2126502"/>
            <a:chExt cx="4421123" cy="576064"/>
          </a:xfrm>
        </p:grpSpPr>
        <p:sp>
          <p:nvSpPr>
            <p:cNvPr id="60" name="Text Box 5"/>
            <p:cNvSpPr txBox="1">
              <a:spLocks noChangeArrowheads="1"/>
            </p:cNvSpPr>
            <p:nvPr/>
          </p:nvSpPr>
          <p:spPr bwMode="auto">
            <a:xfrm>
              <a:off x="1066161" y="2272889"/>
              <a:ext cx="4010054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pPr algn="ctr"/>
              <a:r>
                <a:rPr lang="en-US" b="1" i="0" cap="all" dirty="0">
                  <a:solidFill>
                    <a:schemeClr val="tx1"/>
                  </a:solidFill>
                  <a:effectLst/>
                  <a:latin typeface="Lato" panose="020F0502020204030203" pitchFamily="34" charset="0"/>
                </a:rPr>
                <a:t>Key Features of the </a:t>
              </a:r>
              <a:r>
                <a:rPr lang="en-US" b="1" i="0" cap="all" dirty="0" err="1">
                  <a:solidFill>
                    <a:schemeClr val="tx1"/>
                  </a:solidFill>
                  <a:effectLst/>
                  <a:latin typeface="Lato" panose="020F0502020204030203" pitchFamily="34" charset="0"/>
                </a:rPr>
                <a:t>Orenix</a:t>
              </a:r>
              <a:r>
                <a:rPr lang="en-US" b="1" i="0" cap="all" dirty="0">
                  <a:solidFill>
                    <a:schemeClr val="tx1"/>
                  </a:solidFill>
                  <a:effectLst/>
                  <a:latin typeface="Lato" panose="020F0502020204030203" pitchFamily="34" charset="0"/>
                </a:rPr>
                <a:t> HMS</a:t>
              </a:r>
              <a:endParaRPr lang="en-US" altLang="ko-KR" b="1" dirty="0">
                <a:ln w="3175">
                  <a:noFill/>
                </a:ln>
                <a:solidFill>
                  <a:schemeClr val="tx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58" name="타원 57"/>
            <p:cNvSpPr/>
            <p:nvPr/>
          </p:nvSpPr>
          <p:spPr>
            <a:xfrm>
              <a:off x="655092" y="2126502"/>
              <a:ext cx="576064" cy="576064"/>
            </a:xfrm>
            <a:prstGeom prst="ellipse">
              <a:avLst/>
            </a:prstGeom>
            <a:noFill/>
            <a:ln w="28575">
              <a:solidFill>
                <a:srgbClr val="235B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+mj-lt"/>
                <a:ea typeface="맑은 고딕" pitchFamily="50" charset="-127"/>
              </a:endParaRPr>
            </a:p>
          </p:txBody>
        </p:sp>
        <p:sp>
          <p:nvSpPr>
            <p:cNvPr id="59" name="TextBox 13"/>
            <p:cNvSpPr txBox="1">
              <a:spLocks noChangeArrowheads="1"/>
            </p:cNvSpPr>
            <p:nvPr/>
          </p:nvSpPr>
          <p:spPr bwMode="auto">
            <a:xfrm>
              <a:off x="685547" y="2171156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235B62"/>
                  </a:solidFill>
                  <a:latin typeface="+mj-lt"/>
                  <a:ea typeface="맑은 고딕" pitchFamily="50" charset="-127"/>
                </a:rPr>
                <a:t>02</a:t>
              </a:r>
              <a:endParaRPr lang="ko-KR" altLang="en-US" sz="2500" b="1" dirty="0">
                <a:ln w="3175">
                  <a:noFill/>
                </a:ln>
                <a:solidFill>
                  <a:srgbClr val="235B62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7" name="그룹 6">
            <a:extLst>
              <a:ext uri="{FF2B5EF4-FFF2-40B4-BE49-F238E27FC236}">
                <a16:creationId xmlns:a16="http://schemas.microsoft.com/office/drawing/2014/main" id="{CD629213-10D1-401E-9A4B-AF2BA94296A9}"/>
              </a:ext>
            </a:extLst>
          </p:cNvPr>
          <p:cNvGrpSpPr/>
          <p:nvPr/>
        </p:nvGrpSpPr>
        <p:grpSpPr>
          <a:xfrm>
            <a:off x="627852" y="3636844"/>
            <a:ext cx="4468938" cy="477054"/>
            <a:chOff x="688274" y="3102097"/>
            <a:chExt cx="4468938" cy="477054"/>
          </a:xfrm>
        </p:grpSpPr>
        <p:sp>
          <p:nvSpPr>
            <p:cNvPr id="67" name="Text Box 5"/>
            <p:cNvSpPr txBox="1">
              <a:spLocks noChangeArrowheads="1"/>
            </p:cNvSpPr>
            <p:nvPr/>
          </p:nvSpPr>
          <p:spPr bwMode="auto">
            <a:xfrm>
              <a:off x="984705" y="3220960"/>
              <a:ext cx="4172507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pPr algn="ctr"/>
              <a:r>
                <a:rPr lang="en-US" b="1" i="0" cap="all" dirty="0">
                  <a:solidFill>
                    <a:schemeClr val="tx1"/>
                  </a:solidFill>
                  <a:effectLst/>
                  <a:latin typeface="Lato" panose="020F0502020204030203" pitchFamily="34" charset="0"/>
                </a:rPr>
                <a:t>Challenges Addressed by </a:t>
              </a:r>
              <a:r>
                <a:rPr lang="en-US" b="1" i="0" cap="all" dirty="0" err="1">
                  <a:solidFill>
                    <a:schemeClr val="tx1"/>
                  </a:solidFill>
                  <a:effectLst/>
                  <a:latin typeface="Lato" panose="020F0502020204030203" pitchFamily="34" charset="0"/>
                </a:rPr>
                <a:t>Orenix</a:t>
              </a:r>
              <a:endParaRPr lang="en-US" altLang="ko-KR" b="1" dirty="0">
                <a:ln w="3175">
                  <a:noFill/>
                </a:ln>
                <a:solidFill>
                  <a:schemeClr val="tx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66" name="TextBox 13"/>
            <p:cNvSpPr txBox="1">
              <a:spLocks noChangeArrowheads="1"/>
            </p:cNvSpPr>
            <p:nvPr/>
          </p:nvSpPr>
          <p:spPr bwMode="auto">
            <a:xfrm>
              <a:off x="688274" y="3102097"/>
              <a:ext cx="508474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235861"/>
                  </a:solidFill>
                  <a:latin typeface="+mj-lt"/>
                  <a:ea typeface="맑은 고딕" pitchFamily="50" charset="-127"/>
                </a:rPr>
                <a:t>04</a:t>
              </a:r>
              <a:endParaRPr lang="ko-KR" altLang="en-US" sz="2500" b="1" dirty="0">
                <a:ln w="3175">
                  <a:noFill/>
                </a:ln>
                <a:solidFill>
                  <a:srgbClr val="235861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7DE3B05A-04EF-469B-B19B-B1BD36561FEE}"/>
              </a:ext>
            </a:extLst>
          </p:cNvPr>
          <p:cNvGrpSpPr/>
          <p:nvPr/>
        </p:nvGrpSpPr>
        <p:grpSpPr>
          <a:xfrm>
            <a:off x="591099" y="3601836"/>
            <a:ext cx="4127263" cy="1459504"/>
            <a:chOff x="651521" y="3118137"/>
            <a:chExt cx="4127263" cy="1459504"/>
          </a:xfrm>
        </p:grpSpPr>
        <p:sp>
          <p:nvSpPr>
            <p:cNvPr id="77" name="Text Box 5"/>
            <p:cNvSpPr txBox="1">
              <a:spLocks noChangeArrowheads="1"/>
            </p:cNvSpPr>
            <p:nvPr/>
          </p:nvSpPr>
          <p:spPr bwMode="auto">
            <a:xfrm>
              <a:off x="1197361" y="4189437"/>
              <a:ext cx="358142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pPr algn="ctr"/>
              <a:r>
                <a:rPr lang="en-US" b="1" i="0" cap="all" dirty="0">
                  <a:solidFill>
                    <a:schemeClr val="tx1"/>
                  </a:solidFill>
                  <a:effectLst/>
                  <a:latin typeface="Lato" panose="020F0502020204030203" pitchFamily="34" charset="0"/>
                </a:rPr>
                <a:t>User Roles and Responsibilities</a:t>
              </a:r>
              <a:endParaRPr lang="en-US" altLang="ko-KR" b="1" dirty="0">
                <a:ln w="3175">
                  <a:noFill/>
                </a:ln>
                <a:solidFill>
                  <a:schemeClr val="tx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76" name="TextBox 13"/>
            <p:cNvSpPr txBox="1">
              <a:spLocks noChangeArrowheads="1"/>
            </p:cNvSpPr>
            <p:nvPr/>
          </p:nvSpPr>
          <p:spPr bwMode="auto">
            <a:xfrm>
              <a:off x="688274" y="4100587"/>
              <a:ext cx="508474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F0820B"/>
                  </a:solidFill>
                  <a:latin typeface="+mj-lt"/>
                  <a:ea typeface="맑은 고딕" pitchFamily="50" charset="-127"/>
                </a:rPr>
                <a:t>05</a:t>
              </a:r>
              <a:endParaRPr lang="ko-KR" altLang="en-US" sz="2500" b="1" dirty="0">
                <a:ln w="3175">
                  <a:noFill/>
                </a:ln>
                <a:solidFill>
                  <a:srgbClr val="F0820B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16" name="타원 74">
              <a:extLst>
                <a:ext uri="{FF2B5EF4-FFF2-40B4-BE49-F238E27FC236}">
                  <a16:creationId xmlns:a16="http://schemas.microsoft.com/office/drawing/2014/main" id="{CD3DEE92-6CF9-694D-5751-ED3A23999114}"/>
                </a:ext>
              </a:extLst>
            </p:cNvPr>
            <p:cNvSpPr/>
            <p:nvPr/>
          </p:nvSpPr>
          <p:spPr>
            <a:xfrm>
              <a:off x="651521" y="3118137"/>
              <a:ext cx="576064" cy="576064"/>
            </a:xfrm>
            <a:prstGeom prst="ellipse">
              <a:avLst/>
            </a:prstGeom>
            <a:noFill/>
            <a:ln w="28575">
              <a:solidFill>
                <a:srgbClr val="235B6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b="1" dirty="0"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CD2F166E-56AA-4AC5-AEC2-FEA1F525737F}"/>
              </a:ext>
            </a:extLst>
          </p:cNvPr>
          <p:cNvGrpSpPr/>
          <p:nvPr/>
        </p:nvGrpSpPr>
        <p:grpSpPr>
          <a:xfrm>
            <a:off x="591099" y="4534781"/>
            <a:ext cx="3766993" cy="1417830"/>
            <a:chOff x="651751" y="4107600"/>
            <a:chExt cx="3766993" cy="1417830"/>
          </a:xfrm>
        </p:grpSpPr>
        <p:sp>
          <p:nvSpPr>
            <p:cNvPr id="84" name="Text Box 5"/>
            <p:cNvSpPr txBox="1">
              <a:spLocks noChangeArrowheads="1"/>
            </p:cNvSpPr>
            <p:nvPr/>
          </p:nvSpPr>
          <p:spPr bwMode="auto">
            <a:xfrm>
              <a:off x="1197361" y="5122962"/>
              <a:ext cx="322138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pPr algn="ctr"/>
              <a:r>
                <a:rPr lang="en-US" b="1" i="0" cap="all" dirty="0">
                  <a:solidFill>
                    <a:schemeClr val="tx1"/>
                  </a:solidFill>
                  <a:effectLst/>
                  <a:latin typeface="Lato" panose="020F0502020204030203" pitchFamily="34" charset="0"/>
                </a:rPr>
                <a:t> Help and Support Features</a:t>
              </a:r>
              <a:endParaRPr lang="en-US" altLang="ko-KR" b="1" dirty="0">
                <a:ln w="3175">
                  <a:noFill/>
                </a:ln>
                <a:solidFill>
                  <a:schemeClr val="tx1"/>
                </a:solidFill>
                <a:latin typeface="+mj-lt"/>
                <a:ea typeface="맑은 고딕" pitchFamily="50" charset="-127"/>
              </a:endParaRPr>
            </a:p>
          </p:txBody>
        </p:sp>
        <p:sp>
          <p:nvSpPr>
            <p:cNvPr id="82" name="타원 81"/>
            <p:cNvSpPr/>
            <p:nvPr/>
          </p:nvSpPr>
          <p:spPr>
            <a:xfrm>
              <a:off x="651751" y="4107600"/>
              <a:ext cx="576064" cy="576064"/>
            </a:xfrm>
            <a:prstGeom prst="ellipse">
              <a:avLst/>
            </a:prstGeom>
            <a:noFill/>
            <a:ln w="28575">
              <a:solidFill>
                <a:srgbClr val="F182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 dirty="0">
                <a:latin typeface="+mj-lt"/>
                <a:ea typeface="맑은 고딕" pitchFamily="50" charset="-127"/>
              </a:endParaRPr>
            </a:p>
          </p:txBody>
        </p:sp>
        <p:sp>
          <p:nvSpPr>
            <p:cNvPr id="83" name="TextBox 13"/>
            <p:cNvSpPr txBox="1">
              <a:spLocks noChangeArrowheads="1"/>
            </p:cNvSpPr>
            <p:nvPr/>
          </p:nvSpPr>
          <p:spPr bwMode="auto">
            <a:xfrm>
              <a:off x="688885" y="5048376"/>
              <a:ext cx="508474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235861"/>
                  </a:solidFill>
                  <a:latin typeface="+mj-lt"/>
                  <a:ea typeface="맑은 고딕" pitchFamily="50" charset="-127"/>
                </a:rPr>
                <a:t>06</a:t>
              </a:r>
              <a:endParaRPr lang="ko-KR" altLang="en-US" sz="2500" b="1" dirty="0">
                <a:ln w="3175">
                  <a:noFill/>
                </a:ln>
                <a:solidFill>
                  <a:srgbClr val="235861"/>
                </a:solidFill>
                <a:latin typeface="+mj-lt"/>
                <a:ea typeface="맑은 고딕" pitchFamily="50" charset="-127"/>
              </a:endParaRPr>
            </a:p>
          </p:txBody>
        </p:sp>
      </p:grpSp>
      <p:grpSp>
        <p:nvGrpSpPr>
          <p:cNvPr id="4" name="그룹 6">
            <a:extLst>
              <a:ext uri="{FF2B5EF4-FFF2-40B4-BE49-F238E27FC236}">
                <a16:creationId xmlns:a16="http://schemas.microsoft.com/office/drawing/2014/main" id="{4B1867BE-B70D-3115-72ED-E7B1BE04DD48}"/>
              </a:ext>
            </a:extLst>
          </p:cNvPr>
          <p:cNvGrpSpPr/>
          <p:nvPr/>
        </p:nvGrpSpPr>
        <p:grpSpPr>
          <a:xfrm>
            <a:off x="316309" y="2753657"/>
            <a:ext cx="4172507" cy="576064"/>
            <a:chOff x="376961" y="3078939"/>
            <a:chExt cx="4172507" cy="576064"/>
          </a:xfrm>
        </p:grpSpPr>
        <p:sp>
          <p:nvSpPr>
            <p:cNvPr id="5" name="Text Box 5">
              <a:extLst>
                <a:ext uri="{FF2B5EF4-FFF2-40B4-BE49-F238E27FC236}">
                  <a16:creationId xmlns:a16="http://schemas.microsoft.com/office/drawing/2014/main" id="{8A132ADC-CC59-F48E-6264-2DD0996721E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76961" y="3272002"/>
              <a:ext cx="4172507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>
              <a:defPPr>
                <a:defRPr lang="ko-KR"/>
              </a:defPPr>
              <a:lvl1pPr lvl="0" fontAlgn="base">
                <a:spcBef>
                  <a:spcPct val="0"/>
                </a:spcBef>
                <a:spcAft>
                  <a:spcPct val="0"/>
                </a:spcAft>
                <a:defRPr kumimoji="1" sz="1400">
                  <a:solidFill>
                    <a:schemeClr val="tx1">
                      <a:lumMod val="75000"/>
                      <a:lumOff val="25000"/>
                    </a:schemeClr>
                  </a:solidFill>
                  <a:latin typeface="HY견고딕" pitchFamily="18" charset="-127"/>
                  <a:ea typeface="HY견고딕" pitchFamily="18" charset="-127"/>
                  <a:cs typeface="굴림" pitchFamily="50" charset="-127"/>
                </a:defRPr>
              </a:lvl1pPr>
            </a:lstStyle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b="1" dirty="0">
                  <a:solidFill>
                    <a:schemeClr val="tx1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TECHNOLOGIES USED</a:t>
              </a:r>
              <a:endParaRPr kumimoji="1" lang="en-US" altLang="ko-KR" b="1" dirty="0">
                <a:solidFill>
                  <a:schemeClr val="tx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0" name="타원 64">
              <a:extLst>
                <a:ext uri="{FF2B5EF4-FFF2-40B4-BE49-F238E27FC236}">
                  <a16:creationId xmlns:a16="http://schemas.microsoft.com/office/drawing/2014/main" id="{1BA94255-435C-2884-4621-EE68952ECF2D}"/>
                </a:ext>
              </a:extLst>
            </p:cNvPr>
            <p:cNvSpPr/>
            <p:nvPr/>
          </p:nvSpPr>
          <p:spPr>
            <a:xfrm>
              <a:off x="655092" y="3078939"/>
              <a:ext cx="576064" cy="576064"/>
            </a:xfrm>
            <a:prstGeom prst="ellipse">
              <a:avLst/>
            </a:prstGeom>
            <a:noFill/>
            <a:ln w="28575">
              <a:solidFill>
                <a:srgbClr val="F1820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b="1">
                <a:latin typeface="+mj-lt"/>
                <a:ea typeface="맑은 고딕" pitchFamily="50" charset="-127"/>
              </a:endParaRPr>
            </a:p>
          </p:txBody>
        </p:sp>
        <p:sp>
          <p:nvSpPr>
            <p:cNvPr id="11" name="TextBox 13">
              <a:extLst>
                <a:ext uri="{FF2B5EF4-FFF2-40B4-BE49-F238E27FC236}">
                  <a16:creationId xmlns:a16="http://schemas.microsoft.com/office/drawing/2014/main" id="{ADCE55A6-77A9-1C81-14EC-509ACB8DF7B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88888" y="3128444"/>
              <a:ext cx="508473" cy="4770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altLang="ko-KR" sz="2500" b="1" dirty="0">
                  <a:ln w="3175">
                    <a:noFill/>
                  </a:ln>
                  <a:solidFill>
                    <a:srgbClr val="F1820C"/>
                  </a:solidFill>
                  <a:latin typeface="+mj-lt"/>
                  <a:ea typeface="맑은 고딕" pitchFamily="50" charset="-127"/>
                </a:rPr>
                <a:t>03</a:t>
              </a:r>
              <a:endParaRPr lang="ko-KR" altLang="en-US" sz="2500" b="1" dirty="0">
                <a:ln w="3175">
                  <a:noFill/>
                </a:ln>
                <a:solidFill>
                  <a:srgbClr val="F1820C"/>
                </a:solidFill>
                <a:latin typeface="+mj-lt"/>
                <a:ea typeface="맑은 고딕" pitchFamily="50" charset="-127"/>
              </a:endParaRPr>
            </a:p>
          </p:txBody>
        </p:sp>
      </p:grpSp>
      <p:sp>
        <p:nvSpPr>
          <p:cNvPr id="17" name="타원 74">
            <a:extLst>
              <a:ext uri="{FF2B5EF4-FFF2-40B4-BE49-F238E27FC236}">
                <a16:creationId xmlns:a16="http://schemas.microsoft.com/office/drawing/2014/main" id="{247E8F4F-1765-F36F-3820-45D1B35BC318}"/>
              </a:ext>
            </a:extLst>
          </p:cNvPr>
          <p:cNvSpPr/>
          <p:nvPr/>
        </p:nvSpPr>
        <p:spPr>
          <a:xfrm>
            <a:off x="619538" y="5410992"/>
            <a:ext cx="576064" cy="576064"/>
          </a:xfrm>
          <a:prstGeom prst="ellipse">
            <a:avLst/>
          </a:prstGeom>
          <a:noFill/>
          <a:ln w="28575">
            <a:solidFill>
              <a:srgbClr val="235B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 dirty="0">
              <a:latin typeface="+mj-lt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C74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>
            <a:cxnSpLocks/>
          </p:cNvCxnSpPr>
          <p:nvPr/>
        </p:nvCxnSpPr>
        <p:spPr>
          <a:xfrm>
            <a:off x="5965869" y="5028570"/>
            <a:ext cx="0" cy="1349992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그룹 3"/>
          <p:cNvGrpSpPr/>
          <p:nvPr/>
        </p:nvGrpSpPr>
        <p:grpSpPr>
          <a:xfrm>
            <a:off x="3347864" y="4725144"/>
            <a:ext cx="5400598" cy="1683490"/>
            <a:chOff x="3371537" y="4735548"/>
            <a:chExt cx="5400598" cy="1683490"/>
          </a:xfrm>
        </p:grpSpPr>
        <p:sp>
          <p:nvSpPr>
            <p:cNvPr id="33" name="Text Box 9"/>
            <p:cNvSpPr txBox="1">
              <a:spLocks noChangeArrowheads="1"/>
            </p:cNvSpPr>
            <p:nvPr/>
          </p:nvSpPr>
          <p:spPr bwMode="auto">
            <a:xfrm>
              <a:off x="3371537" y="4735548"/>
              <a:ext cx="2618005" cy="13227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R="0" indent="-228600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+mj-lt"/>
                <a:buAutoNum type="arabicPeriod"/>
                <a:tabLst/>
              </a:pPr>
              <a:r>
                <a:rPr kumimoji="1" lang="ko-KR" altLang="ko-KR" sz="1300" b="1" dirty="0"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sz="1400" b="1" i="0" dirty="0">
                  <a:effectLst/>
                  <a:latin typeface="Lato" panose="020F0502020204030203" pitchFamily="34" charset="0"/>
                </a:rPr>
                <a:t>Centralized Management</a:t>
              </a:r>
              <a:endParaRPr kumimoji="1" lang="en-US" altLang="ko-KR" sz="1300" b="1" dirty="0"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  <a:p>
              <a:pPr marR="0" indent="-228600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+mj-lt"/>
                <a:buAutoNum type="arabicPeriod"/>
                <a:tabLst/>
              </a:pPr>
              <a:r>
                <a:rPr kumimoji="1" lang="en-US" altLang="ko-KR" sz="1300" b="1" dirty="0"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  <a:r>
                <a:rPr lang="en-US" sz="1400" b="1" i="0" dirty="0">
                  <a:effectLst/>
                  <a:latin typeface="Lato" panose="020F0502020204030203" pitchFamily="34" charset="0"/>
                </a:rPr>
                <a:t>Real-Time Data Insights</a:t>
              </a:r>
              <a:r>
                <a:rPr kumimoji="1" lang="en-US" altLang="ko-KR" sz="1300" b="1" dirty="0"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</a:t>
              </a:r>
            </a:p>
            <a:p>
              <a:pPr marR="0" indent="-228600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+mj-lt"/>
                <a:buAutoNum type="arabicPeriod"/>
                <a:tabLst/>
              </a:pPr>
              <a:r>
                <a:rPr lang="en-US" sz="1400" b="1" i="0" dirty="0">
                  <a:effectLst/>
                  <a:latin typeface="Lato" panose="020F0502020204030203" pitchFamily="34" charset="0"/>
                </a:rPr>
                <a:t>Regulatory Compliance</a:t>
              </a:r>
              <a:endParaRPr kumimoji="1" lang="en-US" altLang="ko-KR" sz="1300" b="1" dirty="0"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1" name="Text Box 9"/>
            <p:cNvSpPr txBox="1">
              <a:spLocks noChangeArrowheads="1"/>
            </p:cNvSpPr>
            <p:nvPr/>
          </p:nvSpPr>
          <p:spPr bwMode="auto">
            <a:xfrm>
              <a:off x="6024174" y="5096304"/>
              <a:ext cx="2747961" cy="13227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R="0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US" sz="1400" b="1" i="0" dirty="0">
                  <a:effectLst/>
                  <a:latin typeface="Lato" panose="020F0502020204030203" pitchFamily="34" charset="0"/>
                </a:rPr>
                <a:t>4. Appointment Bookings</a:t>
              </a:r>
              <a:r>
                <a:rPr kumimoji="1" lang="en-US" altLang="ko-KR" sz="1300" b="1" dirty="0"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  </a:t>
              </a:r>
            </a:p>
            <a:p>
              <a:pPr marR="0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lang="en-US" sz="1400" b="1" i="0" dirty="0">
                  <a:effectLst/>
                  <a:latin typeface="Lato" panose="020F0502020204030203" pitchFamily="34" charset="0"/>
                </a:rPr>
                <a:t>5. Automated Billing Processes</a:t>
              </a:r>
            </a:p>
            <a:p>
              <a:pPr marR="0" fontAlgn="base">
                <a:lnSpc>
                  <a:spcPct val="2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tabLst/>
              </a:pPr>
              <a:r>
                <a:rPr kumimoji="1" lang="en-US" altLang="ko-KR" sz="1400" b="1" dirty="0">
                  <a:latin typeface="Lato" panose="020F0502020204030203" pitchFamily="34" charset="0"/>
                  <a:ea typeface="맑은 고딕" pitchFamily="50" charset="-127"/>
                  <a:cs typeface="굴림" pitchFamily="50" charset="-127"/>
                </a:rPr>
                <a:t>6. </a:t>
              </a:r>
              <a:r>
                <a:rPr lang="en-US" sz="1400" b="1" i="0" dirty="0">
                  <a:effectLst/>
                  <a:latin typeface="Lato" panose="020F0502020204030203" pitchFamily="34" charset="0"/>
                </a:rPr>
                <a:t> Patient Health Records</a:t>
              </a:r>
              <a:endParaRPr kumimoji="1" lang="en-US" altLang="ko-KR" sz="1300" b="1" dirty="0"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8172D4D4-3E21-487C-92DC-45CF03D589C0}"/>
              </a:ext>
            </a:extLst>
          </p:cNvPr>
          <p:cNvGrpSpPr/>
          <p:nvPr/>
        </p:nvGrpSpPr>
        <p:grpSpPr>
          <a:xfrm>
            <a:off x="534010" y="1196752"/>
            <a:ext cx="2616806" cy="1958094"/>
            <a:chOff x="534010" y="1196752"/>
            <a:chExt cx="2616806" cy="1958094"/>
          </a:xfrm>
        </p:grpSpPr>
        <p:sp>
          <p:nvSpPr>
            <p:cNvPr id="23" name="Text Box 4"/>
            <p:cNvSpPr txBox="1">
              <a:spLocks noChangeArrowheads="1"/>
            </p:cNvSpPr>
            <p:nvPr/>
          </p:nvSpPr>
          <p:spPr bwMode="auto">
            <a:xfrm>
              <a:off x="1541689" y="1232943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01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" name="Text Box 5"/>
            <p:cNvSpPr txBox="1">
              <a:spLocks noChangeArrowheads="1"/>
            </p:cNvSpPr>
            <p:nvPr/>
          </p:nvSpPr>
          <p:spPr bwMode="auto">
            <a:xfrm>
              <a:off x="534010" y="1996098"/>
              <a:ext cx="261680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i="0" cap="all" dirty="0">
                  <a:solidFill>
                    <a:srgbClr val="FFFFFF"/>
                  </a:solidFill>
                  <a:effectLst/>
                  <a:latin typeface="Lato" panose="020F0502020204030203" pitchFamily="34" charset="0"/>
                </a:rPr>
                <a:t>Introduction</a:t>
              </a:r>
              <a:endParaRPr kumimoji="1" lang="en-US" altLang="ko-KR" sz="24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534010" y="2600335"/>
              <a:ext cx="2447072" cy="5545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ts val="1200"/>
                </a:lnSpc>
                <a:defRPr/>
              </a:pPr>
              <a:r>
                <a:rPr lang="en-US" sz="1200" b="0" i="0" dirty="0">
                  <a:solidFill>
                    <a:srgbClr val="FFFFFF"/>
                  </a:solidFill>
                  <a:effectLst/>
                  <a:latin typeface="Lato" panose="020F0502020204030203" pitchFamily="34" charset="0"/>
                </a:rPr>
                <a:t>A comprehensive digital solution for streamlined hospital operations</a:t>
              </a:r>
              <a:endParaRPr lang="en-US" altLang="ko-KR" sz="12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7" name="타원 16"/>
            <p:cNvSpPr/>
            <p:nvPr/>
          </p:nvSpPr>
          <p:spPr>
            <a:xfrm>
              <a:off x="1514026" y="1196752"/>
              <a:ext cx="656774" cy="65677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lt"/>
                <a:ea typeface="맑은 고딕" pitchFamily="50" charset="-127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99592" y="0"/>
            <a:ext cx="7661196" cy="796908"/>
          </a:xfrm>
        </p:spPr>
        <p:txBody>
          <a:bodyPr/>
          <a:lstStyle/>
          <a:p>
            <a:r>
              <a:rPr lang="en-US" b="1" i="0" cap="all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Key Features of the </a:t>
            </a:r>
            <a:r>
              <a:rPr lang="en-US" b="1" i="0" cap="all" dirty="0" err="1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Orenix</a:t>
            </a:r>
            <a:r>
              <a:rPr lang="en-US" b="1" i="0" cap="all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 HMS</a:t>
            </a:r>
            <a:endParaRPr lang="ko-KR" altLang="en-US" dirty="0"/>
          </a:p>
        </p:txBody>
      </p:sp>
      <p:sp>
        <p:nvSpPr>
          <p:cNvPr id="37" name="내용 개체 틀 36"/>
          <p:cNvSpPr>
            <a:spLocks noGrp="1"/>
          </p:cNvSpPr>
          <p:nvPr>
            <p:ph idx="1"/>
          </p:nvPr>
        </p:nvSpPr>
        <p:spPr>
          <a:xfrm>
            <a:off x="370737" y="1412776"/>
            <a:ext cx="8402525" cy="5097710"/>
          </a:xfrm>
        </p:spPr>
        <p:txBody>
          <a:bodyPr/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The essential features that power our system</a:t>
            </a:r>
          </a:p>
          <a:p>
            <a:endParaRPr lang="en-US" altLang="ko-KR" dirty="0">
              <a:solidFill>
                <a:schemeClr val="tx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AEE2D4CF-1003-B425-3742-2AF17D5794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9274879"/>
              </p:ext>
            </p:extLst>
          </p:nvPr>
        </p:nvGraphicFramePr>
        <p:xfrm>
          <a:off x="370737" y="2132374"/>
          <a:ext cx="8402524" cy="385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1262">
                  <a:extLst>
                    <a:ext uri="{9D8B030D-6E8A-4147-A177-3AD203B41FA5}">
                      <a16:colId xmlns:a16="http://schemas.microsoft.com/office/drawing/2014/main" val="3397150659"/>
                    </a:ext>
                  </a:extLst>
                </a:gridCol>
                <a:gridCol w="4201262">
                  <a:extLst>
                    <a:ext uri="{9D8B030D-6E8A-4147-A177-3AD203B41FA5}">
                      <a16:colId xmlns:a16="http://schemas.microsoft.com/office/drawing/2014/main" val="9079565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</a:t>
                      </a:r>
                      <a:endParaRPr lang="en-US" b="1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b="1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315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Patient Management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Facilitates registration, appointment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scheduling, access to 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health records, billing and</a:t>
                      </a:r>
                      <a:endParaRPr lang="en-US" b="1" dirty="0"/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submit complaints</a:t>
                      </a:r>
                      <a:endParaRPr lang="en-US" b="1" dirty="0"/>
                    </a:p>
                  </a:txBody>
                  <a:tcPr>
                    <a:solidFill>
                      <a:srgbClr val="71C9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032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Doctor Management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Update profiles, manage schedules, submit complaints, and access patient health.</a:t>
                      </a:r>
                      <a:endParaRPr lang="en-US" b="1" dirty="0"/>
                    </a:p>
                  </a:txBody>
                  <a:tcPr>
                    <a:solidFill>
                      <a:srgbClr val="71C9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98024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Admin Dashboard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Provides real-time insights and complaint  management and user registration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401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Receptionist Management</a:t>
                      </a:r>
                      <a:endParaRPr lang="en-US" b="1" dirty="0"/>
                    </a:p>
                  </a:txBody>
                  <a:tcPr>
                    <a:solidFill>
                      <a:srgbClr val="71C9B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Appointment scheduling, submit 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complaints, and billing</a:t>
                      </a:r>
                      <a:endParaRPr lang="en-US" b="0" dirty="0"/>
                    </a:p>
                  </a:txBody>
                  <a:tcPr>
                    <a:solidFill>
                      <a:srgbClr val="71C9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5433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Billing and Payment Management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Bill generation and tracks payments</a:t>
                      </a:r>
                      <a:endParaRPr lang="en-US" b="1" dirty="0"/>
                    </a:p>
                  </a:txBody>
                  <a:tcPr>
                    <a:solidFill>
                      <a:srgbClr val="71C9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96682017"/>
                  </a:ext>
                </a:extLst>
              </a:tr>
            </a:tbl>
          </a:graphicData>
        </a:graphic>
      </p:graphicFrame>
      <p:sp>
        <p:nvSpPr>
          <p:cNvPr id="5" name="Text Box 4">
            <a:extLst>
              <a:ext uri="{FF2B5EF4-FFF2-40B4-BE49-F238E27FC236}">
                <a16:creationId xmlns:a16="http://schemas.microsoft.com/office/drawing/2014/main" id="{E1F062D3-CFCD-7383-792F-8778101D139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954" y="106066"/>
            <a:ext cx="60144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02</a:t>
            </a:r>
            <a:endParaRPr kumimoji="1" lang="ko-KR" altLang="ko-KR" sz="3200" b="1" dirty="0">
              <a:ln w="3175">
                <a:solidFill>
                  <a:schemeClr val="bg1">
                    <a:alpha val="14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6" name="타원 16">
            <a:extLst>
              <a:ext uri="{FF2B5EF4-FFF2-40B4-BE49-F238E27FC236}">
                <a16:creationId xmlns:a16="http://schemas.microsoft.com/office/drawing/2014/main" id="{D23EC992-1C65-62FC-22BC-AF5BE1318FD0}"/>
              </a:ext>
            </a:extLst>
          </p:cNvPr>
          <p:cNvSpPr/>
          <p:nvPr/>
        </p:nvSpPr>
        <p:spPr>
          <a:xfrm>
            <a:off x="112290" y="65331"/>
            <a:ext cx="656774" cy="65677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  <a:ea typeface="맑은 고딕" pitchFamily="50" charset="-127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66ACF8F1-9142-D521-2A56-2C70017FCC5E}"/>
              </a:ext>
            </a:extLst>
          </p:cNvPr>
          <p:cNvGrpSpPr/>
          <p:nvPr/>
        </p:nvGrpSpPr>
        <p:grpSpPr>
          <a:xfrm>
            <a:off x="919319" y="3766339"/>
            <a:ext cx="2616806" cy="989498"/>
            <a:chOff x="-1948543" y="691848"/>
            <a:chExt cx="2616806" cy="989498"/>
          </a:xfrm>
        </p:grpSpPr>
        <p:sp>
          <p:nvSpPr>
            <p:cNvPr id="4" name="Text Box 5">
              <a:extLst>
                <a:ext uri="{FF2B5EF4-FFF2-40B4-BE49-F238E27FC236}">
                  <a16:creationId xmlns:a16="http://schemas.microsoft.com/office/drawing/2014/main" id="{E9FD48B6-E4EC-3C69-43A0-265099526C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948543" y="691848"/>
              <a:ext cx="261680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342900" lvl="0" indent="-342900"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2400" b="1" i="0" cap="all" dirty="0">
                  <a:solidFill>
                    <a:srgbClr val="F0820B"/>
                  </a:solidFill>
                  <a:effectLst/>
                  <a:latin typeface="Lato" panose="020F0502020204030203" pitchFamily="34" charset="0"/>
                </a:rPr>
                <a:t>DATABASE</a:t>
              </a:r>
              <a:endParaRPr kumimoji="1" lang="en-US" altLang="ko-KR" sz="2400" b="1" dirty="0">
                <a:solidFill>
                  <a:srgbClr val="F0820B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5" name="직사각형 14">
              <a:extLst>
                <a:ext uri="{FF2B5EF4-FFF2-40B4-BE49-F238E27FC236}">
                  <a16:creationId xmlns:a16="http://schemas.microsoft.com/office/drawing/2014/main" id="{B056719A-D702-6E0B-1824-935EA069DA4E}"/>
                </a:ext>
              </a:extLst>
            </p:cNvPr>
            <p:cNvSpPr/>
            <p:nvPr/>
          </p:nvSpPr>
          <p:spPr>
            <a:xfrm>
              <a:off x="-1863676" y="1395690"/>
              <a:ext cx="2447072" cy="28565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ts val="1200"/>
                </a:lnSpc>
                <a:defRPr/>
              </a:pPr>
              <a:r>
                <a:rPr lang="en-US" sz="2400" b="0" i="0" dirty="0" err="1">
                  <a:effectLst/>
                  <a:latin typeface="Lato" panose="020F0502020204030203" pitchFamily="34" charset="0"/>
                </a:rPr>
                <a:t>MySql</a:t>
              </a:r>
              <a:endParaRPr lang="en-US" altLang="ko-KR" sz="2400" dirty="0"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</p:grpSp>
      <p:grpSp>
        <p:nvGrpSpPr>
          <p:cNvPr id="11" name="그룹 1">
            <a:extLst>
              <a:ext uri="{FF2B5EF4-FFF2-40B4-BE49-F238E27FC236}">
                <a16:creationId xmlns:a16="http://schemas.microsoft.com/office/drawing/2014/main" id="{C47890EA-1EAF-5D2B-7D0F-33061A097BDB}"/>
              </a:ext>
            </a:extLst>
          </p:cNvPr>
          <p:cNvGrpSpPr/>
          <p:nvPr/>
        </p:nvGrpSpPr>
        <p:grpSpPr>
          <a:xfrm>
            <a:off x="900631" y="1669194"/>
            <a:ext cx="3756235" cy="977122"/>
            <a:chOff x="-1948543" y="691848"/>
            <a:chExt cx="3756235" cy="977122"/>
          </a:xfrm>
        </p:grpSpPr>
        <p:sp>
          <p:nvSpPr>
            <p:cNvPr id="12" name="Text Box 5">
              <a:extLst>
                <a:ext uri="{FF2B5EF4-FFF2-40B4-BE49-F238E27FC236}">
                  <a16:creationId xmlns:a16="http://schemas.microsoft.com/office/drawing/2014/main" id="{81290989-CC3A-8495-B94C-CB831EC86AC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-1948543" y="691848"/>
              <a:ext cx="2616806" cy="46166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marL="342900" lvl="0" indent="-342900" algn="ctr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2400" b="1" dirty="0">
                  <a:solidFill>
                    <a:srgbClr val="F0820B"/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FRONTEND</a:t>
              </a:r>
              <a:endParaRPr kumimoji="1" lang="en-US" altLang="ko-KR" sz="2400" b="1" dirty="0">
                <a:solidFill>
                  <a:srgbClr val="F0820B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3" name="직사각형 14">
              <a:extLst>
                <a:ext uri="{FF2B5EF4-FFF2-40B4-BE49-F238E27FC236}">
                  <a16:creationId xmlns:a16="http://schemas.microsoft.com/office/drawing/2014/main" id="{8658FB46-8E48-9307-B758-CA105784F6A3}"/>
                </a:ext>
              </a:extLst>
            </p:cNvPr>
            <p:cNvSpPr/>
            <p:nvPr/>
          </p:nvSpPr>
          <p:spPr>
            <a:xfrm>
              <a:off x="-1863677" y="1395690"/>
              <a:ext cx="3671369" cy="27328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ts val="1200"/>
                </a:lnSpc>
                <a:defRPr/>
              </a:pPr>
              <a:r>
                <a:rPr lang="en-US" sz="2400" dirty="0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JavaFX with </a:t>
              </a:r>
              <a:r>
                <a:rPr lang="en-US" sz="2400" dirty="0" err="1"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SceneBuilder</a:t>
              </a:r>
              <a:endParaRPr lang="en-US" altLang="ko-KR" sz="2400" dirty="0"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C3A7C776-FE1C-18AB-C793-FD3B1B48D08D}"/>
              </a:ext>
            </a:extLst>
          </p:cNvPr>
          <p:cNvSpPr txBox="1"/>
          <p:nvPr/>
        </p:nvSpPr>
        <p:spPr>
          <a:xfrm rot="1640491">
            <a:off x="4419466" y="4456986"/>
            <a:ext cx="53721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3200" b="1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Technologies</a:t>
            </a:r>
            <a:r>
              <a:rPr lang="en-US" sz="2800" b="1" dirty="0">
                <a:solidFill>
                  <a:schemeClr val="bg1"/>
                </a:solidFill>
                <a:latin typeface="+mj-lt"/>
                <a:ea typeface="Lato" panose="020F0502020204030203" pitchFamily="34" charset="0"/>
                <a:cs typeface="Lato" panose="020F0502020204030203" pitchFamily="34" charset="0"/>
              </a:rPr>
              <a:t> Used</a:t>
            </a:r>
            <a:endParaRPr kumimoji="1" lang="en-US" altLang="ko-KR" sz="2800" b="1" dirty="0"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7519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2E5A38-D6C5-5029-F5B5-BCE715BEAD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ext Box 9">
            <a:extLst>
              <a:ext uri="{FF2B5EF4-FFF2-40B4-BE49-F238E27FC236}">
                <a16:creationId xmlns:a16="http://schemas.microsoft.com/office/drawing/2014/main" id="{0A6CD6E2-8066-2AC8-9A44-D9F2D64A58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7864" y="4725144"/>
            <a:ext cx="2618005" cy="1322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1400" b="1" i="0" dirty="0">
                <a:effectLst/>
                <a:latin typeface="Lato" panose="020F0502020204030203" pitchFamily="34" charset="0"/>
              </a:rPr>
              <a:t>Manual Data Handling</a:t>
            </a:r>
            <a:r>
              <a:rPr kumimoji="1" lang="en-US" altLang="ko-KR" sz="1300" b="1" dirty="0"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 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1400" b="1" i="0" dirty="0">
                <a:effectLst/>
                <a:latin typeface="Lato" panose="020F0502020204030203" pitchFamily="34" charset="0"/>
              </a:rPr>
              <a:t>Fragmented Systems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1400" b="1" i="0" dirty="0">
                <a:effectLst/>
                <a:latin typeface="Lato" panose="020F0502020204030203" pitchFamily="34" charset="0"/>
              </a:rPr>
              <a:t>Patient Satisfaction</a:t>
            </a:r>
            <a:endParaRPr kumimoji="1" lang="en-US" altLang="ko-KR" sz="1300" b="1" dirty="0"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637EA00-2E2E-08C5-2360-98EDF47E84A7}"/>
              </a:ext>
            </a:extLst>
          </p:cNvPr>
          <p:cNvGrpSpPr/>
          <p:nvPr/>
        </p:nvGrpSpPr>
        <p:grpSpPr>
          <a:xfrm>
            <a:off x="290490" y="1196752"/>
            <a:ext cx="2778044" cy="2955653"/>
            <a:chOff x="290490" y="1196752"/>
            <a:chExt cx="2778044" cy="2955653"/>
          </a:xfrm>
        </p:grpSpPr>
        <p:sp>
          <p:nvSpPr>
            <p:cNvPr id="23" name="Text Box 4">
              <a:extLst>
                <a:ext uri="{FF2B5EF4-FFF2-40B4-BE49-F238E27FC236}">
                  <a16:creationId xmlns:a16="http://schemas.microsoft.com/office/drawing/2014/main" id="{F43FAF6C-4F85-43D3-D114-FCD19535FC9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547231" y="1232752"/>
              <a:ext cx="60144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non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ko-KR" sz="3200" b="1" dirty="0">
                  <a:ln w="3175">
                    <a:solidFill>
                      <a:schemeClr val="bg1">
                        <a:alpha val="14000"/>
                      </a:schemeClr>
                    </a:solidFill>
                  </a:ln>
                  <a:solidFill>
                    <a:schemeClr val="bg1"/>
                  </a:solidFill>
                  <a:effectLst>
                    <a:outerShdw blurRad="50800" dist="50800" dir="5400000" algn="ctr" rotWithShape="0">
                      <a:srgbClr val="000000">
                        <a:alpha val="0"/>
                      </a:srgbClr>
                    </a:outerShdw>
                  </a:effectLst>
                  <a:latin typeface="+mj-lt"/>
                  <a:ea typeface="맑은 고딕" pitchFamily="50" charset="-127"/>
                  <a:cs typeface="굴림" pitchFamily="50" charset="-127"/>
                </a:rPr>
                <a:t>04</a:t>
              </a:r>
              <a:endParaRPr kumimoji="1" lang="ko-KR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4" name="Text Box 5">
              <a:extLst>
                <a:ext uri="{FF2B5EF4-FFF2-40B4-BE49-F238E27FC236}">
                  <a16:creationId xmlns:a16="http://schemas.microsoft.com/office/drawing/2014/main" id="{2F95A541-59B4-2D6C-2B7C-5CD102B95A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36286" y="1932801"/>
              <a:ext cx="2232248" cy="120032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spAutoFit/>
            </a:bodyPr>
            <a:lstStyle/>
            <a:p>
              <a:pPr lvl="0" algn="ctr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400" b="1" i="0" cap="all" dirty="0">
                  <a:solidFill>
                    <a:srgbClr val="FFFFFF"/>
                  </a:solidFill>
                  <a:effectLst/>
                  <a:latin typeface="Lato" panose="020F0502020204030203" pitchFamily="34" charset="0"/>
                </a:rPr>
                <a:t>Challenges Addressed by </a:t>
              </a:r>
              <a:r>
                <a:rPr lang="en-US" sz="2400" b="1" i="0" cap="all" dirty="0" err="1">
                  <a:solidFill>
                    <a:srgbClr val="FFFFFF"/>
                  </a:solidFill>
                  <a:effectLst/>
                  <a:latin typeface="Lato" panose="020F0502020204030203" pitchFamily="34" charset="0"/>
                </a:rPr>
                <a:t>Orenix</a:t>
              </a:r>
              <a:endParaRPr kumimoji="1" lang="en-US" altLang="ko-KR" sz="2400" b="1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996092D9-848A-B737-0CF4-DD2A4F06A40E}"/>
                </a:ext>
              </a:extLst>
            </p:cNvPr>
            <p:cNvSpPr/>
            <p:nvPr/>
          </p:nvSpPr>
          <p:spPr>
            <a:xfrm>
              <a:off x="290490" y="3752295"/>
              <a:ext cx="2625326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lnSpc>
                  <a:spcPts val="1200"/>
                </a:lnSpc>
                <a:defRPr/>
              </a:pPr>
              <a:r>
                <a:rPr lang="en-US" sz="1100" b="0" i="0" dirty="0">
                  <a:solidFill>
                    <a:srgbClr val="FFFFFF"/>
                  </a:solidFill>
                  <a:effectLst/>
                  <a:latin typeface="Lato" panose="020F0502020204030203" pitchFamily="34" charset="0"/>
                </a:rPr>
                <a:t>Transforming Healthcare Management with Integrated Solutions</a:t>
              </a:r>
              <a:endParaRPr lang="en-US" altLang="ko-KR" sz="1100" dirty="0"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8422FB22-321B-FECF-5461-6BDCD581D2D0}"/>
                </a:ext>
              </a:extLst>
            </p:cNvPr>
            <p:cNvSpPr/>
            <p:nvPr/>
          </p:nvSpPr>
          <p:spPr>
            <a:xfrm>
              <a:off x="1514026" y="1196752"/>
              <a:ext cx="656774" cy="656774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lt"/>
                <a:ea typeface="맑은 고딕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59727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C52B39-DA5F-9847-DC5A-68E580F8FD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9A3EBC-29FB-C1FF-A7EA-405C2A1FB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9592" y="0"/>
            <a:ext cx="7661196" cy="796908"/>
          </a:xfrm>
        </p:spPr>
        <p:txBody>
          <a:bodyPr/>
          <a:lstStyle/>
          <a:p>
            <a:r>
              <a:rPr lang="en-US" b="1" i="0" cap="all" dirty="0">
                <a:solidFill>
                  <a:srgbClr val="FFFFFF"/>
                </a:solidFill>
                <a:effectLst/>
                <a:latin typeface="Lato" panose="020F0502020204030203" pitchFamily="34" charset="0"/>
              </a:rPr>
              <a:t>User Roles and Responsibilities</a:t>
            </a:r>
            <a:endParaRPr lang="ko-KR" altLang="en-US" dirty="0"/>
          </a:p>
        </p:txBody>
      </p:sp>
      <p:sp>
        <p:nvSpPr>
          <p:cNvPr id="37" name="내용 개체 틀 36">
            <a:extLst>
              <a:ext uri="{FF2B5EF4-FFF2-40B4-BE49-F238E27FC236}">
                <a16:creationId xmlns:a16="http://schemas.microsoft.com/office/drawing/2014/main" id="{FF411CE5-58B4-5471-1FE2-FE5A5BBE2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0737" y="1268760"/>
            <a:ext cx="8402525" cy="5097710"/>
          </a:xfrm>
        </p:spPr>
        <p:txBody>
          <a:bodyPr/>
          <a:lstStyle/>
          <a:p>
            <a:r>
              <a:rPr lang="en-US" b="0" i="0" dirty="0">
                <a:solidFill>
                  <a:schemeClr val="tx1"/>
                </a:solidFill>
                <a:effectLst/>
                <a:latin typeface="Lato" panose="020F0502020204030203" pitchFamily="34" charset="0"/>
              </a:rPr>
              <a:t>Understanding distinct functionalities in a hospital management system</a:t>
            </a:r>
            <a:endParaRPr lang="en-US" altLang="ko-KR" dirty="0">
              <a:solidFill>
                <a:schemeClr val="tx1"/>
              </a:solidFill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43CB3FB-279D-3DE1-3674-CFA55EE542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4376351"/>
              </p:ext>
            </p:extLst>
          </p:nvPr>
        </p:nvGraphicFramePr>
        <p:xfrm>
          <a:off x="370737" y="1731589"/>
          <a:ext cx="8402524" cy="4846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01262">
                  <a:extLst>
                    <a:ext uri="{9D8B030D-6E8A-4147-A177-3AD203B41FA5}">
                      <a16:colId xmlns:a16="http://schemas.microsoft.com/office/drawing/2014/main" val="3397150659"/>
                    </a:ext>
                  </a:extLst>
                </a:gridCol>
                <a:gridCol w="4201262">
                  <a:extLst>
                    <a:ext uri="{9D8B030D-6E8A-4147-A177-3AD203B41FA5}">
                      <a16:colId xmlns:a16="http://schemas.microsoft.com/office/drawing/2014/main" val="907956507"/>
                    </a:ext>
                  </a:extLst>
                </a:gridCol>
              </a:tblGrid>
              <a:tr h="354289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</a:t>
                      </a:r>
                      <a:endParaRPr lang="en-US" b="1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Description</a:t>
                      </a:r>
                      <a:endParaRPr lang="en-US" b="1" dirty="0"/>
                    </a:p>
                  </a:txBody>
                  <a:tcPr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315160"/>
                  </a:ext>
                </a:extLst>
              </a:tr>
              <a:tr h="87359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Patients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Patients can register themselves,  book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appointments, view their medical records, submit complaints and pay bills.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032294"/>
                  </a:ext>
                </a:extLst>
              </a:tr>
              <a:tr h="113566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Doctors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Doctors have access to update patient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records , efficiently manage their schedule, submit complaints and manage personal 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profile details .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9802418"/>
                  </a:ext>
                </a:extLst>
              </a:tr>
              <a:tr h="113566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Receptionists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Doctors have access to update patient 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records, efficiently manage their schedules, submit complaints and manage personal </a:t>
                      </a:r>
                    </a:p>
                    <a:p>
                      <a:pPr algn="ctr"/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profile details .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5401587"/>
                  </a:ext>
                </a:extLst>
              </a:tr>
              <a:tr h="1135667">
                <a:tc>
                  <a:txBody>
                    <a:bodyPr/>
                    <a:lstStyle/>
                    <a:p>
                      <a:pPr algn="ctr"/>
                      <a:r>
                        <a:rPr 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Administrators</a:t>
                      </a:r>
                      <a:endParaRPr lang="en-US" b="1" dirty="0"/>
                    </a:p>
                  </a:txBody>
                  <a:tcPr>
                    <a:solidFill>
                      <a:srgbClr val="71C9B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Appointment scheduling, submit complaint, Administrators oversee the entire system,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resolves complaints, managing user access and permissions. </a:t>
                      </a:r>
                    </a:p>
                  </a:txBody>
                  <a:tcPr>
                    <a:solidFill>
                      <a:srgbClr val="71C9B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6543380"/>
                  </a:ext>
                </a:extLst>
              </a:tr>
            </a:tbl>
          </a:graphicData>
        </a:graphic>
      </p:graphicFrame>
      <p:sp>
        <p:nvSpPr>
          <p:cNvPr id="5" name="Text Box 4">
            <a:extLst>
              <a:ext uri="{FF2B5EF4-FFF2-40B4-BE49-F238E27FC236}">
                <a16:creationId xmlns:a16="http://schemas.microsoft.com/office/drawing/2014/main" id="{CF933F82-EE3D-1C01-2235-92B33BA3A7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954" y="106066"/>
            <a:ext cx="601447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kumimoji="1" lang="en-US" altLang="ko-KR" sz="3200" b="1" dirty="0">
                <a:ln w="3175">
                  <a:solidFill>
                    <a:schemeClr val="bg1">
                      <a:alpha val="14000"/>
                    </a:schemeClr>
                  </a:solidFill>
                </a:ln>
                <a:solidFill>
                  <a:schemeClr val="bg1"/>
                </a:solidFill>
                <a:effectLst>
                  <a:outerShdw blurRad="50800" dist="50800" dir="5400000" algn="ctr" rotWithShape="0">
                    <a:srgbClr val="000000">
                      <a:alpha val="0"/>
                    </a:srgbClr>
                  </a:outerShdw>
                </a:effectLst>
                <a:latin typeface="+mj-lt"/>
                <a:ea typeface="맑은 고딕" pitchFamily="50" charset="-127"/>
                <a:cs typeface="굴림" pitchFamily="50" charset="-127"/>
              </a:rPr>
              <a:t>05</a:t>
            </a:r>
            <a:endParaRPr kumimoji="1" lang="ko-KR" altLang="ko-KR" sz="3200" b="1" dirty="0">
              <a:ln w="3175">
                <a:solidFill>
                  <a:schemeClr val="bg1">
                    <a:alpha val="14000"/>
                  </a:schemeClr>
                </a:solidFill>
              </a:ln>
              <a:solidFill>
                <a:schemeClr val="bg1"/>
              </a:solidFill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</p:txBody>
      </p:sp>
      <p:sp>
        <p:nvSpPr>
          <p:cNvPr id="6" name="타원 16">
            <a:extLst>
              <a:ext uri="{FF2B5EF4-FFF2-40B4-BE49-F238E27FC236}">
                <a16:creationId xmlns:a16="http://schemas.microsoft.com/office/drawing/2014/main" id="{1403B0F1-CDBA-AEBE-C1FD-62AEEAA7E1A6}"/>
              </a:ext>
            </a:extLst>
          </p:cNvPr>
          <p:cNvSpPr/>
          <p:nvPr/>
        </p:nvSpPr>
        <p:spPr>
          <a:xfrm>
            <a:off x="112290" y="65331"/>
            <a:ext cx="656774" cy="65677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lt"/>
              <a:ea typeface="맑은 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75175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b="1" i="0" cap="all" dirty="0">
                <a:solidFill>
                  <a:schemeClr val="accent5">
                    <a:lumMod val="50000"/>
                  </a:schemeClr>
                </a:solidFill>
                <a:effectLst/>
                <a:latin typeface="Lato" panose="020F0502020204030203" pitchFamily="34" charset="0"/>
              </a:rPr>
              <a:t> Help and Support</a:t>
            </a:r>
            <a:br>
              <a:rPr lang="en-US" sz="4000" b="1" i="0" cap="all" dirty="0">
                <a:solidFill>
                  <a:schemeClr val="accent5">
                    <a:lumMod val="50000"/>
                  </a:schemeClr>
                </a:solidFill>
                <a:effectLst/>
                <a:latin typeface="Lato" panose="020F0502020204030203" pitchFamily="34" charset="0"/>
              </a:rPr>
            </a:br>
            <a:r>
              <a:rPr lang="en-US" sz="4000" b="1" i="0" cap="all" dirty="0">
                <a:solidFill>
                  <a:schemeClr val="accent5">
                    <a:lumMod val="50000"/>
                  </a:schemeClr>
                </a:solidFill>
                <a:effectLst/>
                <a:latin typeface="Lato" panose="020F0502020204030203" pitchFamily="34" charset="0"/>
              </a:rPr>
              <a:t> Features</a:t>
            </a:r>
            <a:endParaRPr lang="ko-KR" altLang="en-US" sz="40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Text Box 9">
            <a:extLst>
              <a:ext uri="{FF2B5EF4-FFF2-40B4-BE49-F238E27FC236}">
                <a16:creationId xmlns:a16="http://schemas.microsoft.com/office/drawing/2014/main" id="{F2B4349F-7C9D-5392-E7B5-F4BC1660A32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23379" y="3127674"/>
            <a:ext cx="3168352" cy="13227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1400" b="1" i="0" dirty="0">
                <a:effectLst/>
                <a:latin typeface="Lato" panose="020F0502020204030203" pitchFamily="34" charset="0"/>
              </a:rPr>
              <a:t>Complaint Submission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1400" b="1" i="0" dirty="0">
                <a:effectLst/>
                <a:latin typeface="Lato" panose="020F0502020204030203" pitchFamily="34" charset="0"/>
              </a:rPr>
              <a:t>Contact Hospital Administrator </a:t>
            </a:r>
          </a:p>
          <a:p>
            <a:pPr marR="0" indent="-228600" fontAlgn="base">
              <a:lnSpc>
                <a:spcPct val="2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sz="1400" b="1" i="0" dirty="0">
                <a:effectLst/>
                <a:latin typeface="Lato" panose="020F0502020204030203" pitchFamily="34" charset="0"/>
              </a:rPr>
              <a:t>FAQs Section</a:t>
            </a:r>
            <a:endParaRPr kumimoji="1" lang="en-US" altLang="ko-KR" sz="1300" b="1" dirty="0">
              <a:effectLst>
                <a:outerShdw blurRad="50800" dist="50800" dir="5400000" algn="ctr" rotWithShape="0">
                  <a:srgbClr val="000000">
                    <a:alpha val="0"/>
                  </a:srgbClr>
                </a:outerShdw>
              </a:effectLst>
              <a:latin typeface="+mj-lt"/>
              <a:ea typeface="맑은 고딕" pitchFamily="50" charset="-127"/>
              <a:cs typeface="굴림" pitchFamily="50" charset="-127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CBC96-1A82-5463-737D-FDD13051CF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>
            <a:extLst>
              <a:ext uri="{FF2B5EF4-FFF2-40B4-BE49-F238E27FC236}">
                <a16:creationId xmlns:a16="http://schemas.microsoft.com/office/drawing/2014/main" id="{724B771F-FAD8-F8BB-233F-172B1DDB28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>
                <a:solidFill>
                  <a:srgbClr val="F1820C"/>
                </a:solidFill>
              </a:rPr>
              <a:t>T</a:t>
            </a:r>
            <a:r>
              <a:rPr lang="en-US" altLang="ko-KR"/>
              <a:t>HANK YOU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6573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사용자 지정 1">
      <a:majorFont>
        <a:latin typeface="Calibri"/>
        <a:ea typeface="맑은 고딕"/>
        <a:cs typeface=""/>
      </a:majorFont>
      <a:minorFont>
        <a:latin typeface="Calibri Light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10883</TotalTime>
  <Words>320</Words>
  <Application>Microsoft Office PowerPoint</Application>
  <PresentationFormat>On-screen Show (4:3)</PresentationFormat>
  <Paragraphs>84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굴림체</vt:lpstr>
      <vt:lpstr>맑은 고딕</vt:lpstr>
      <vt:lpstr>Arial</vt:lpstr>
      <vt:lpstr>Calibri Light</vt:lpstr>
      <vt:lpstr>Lato</vt:lpstr>
      <vt:lpstr>Office 테마</vt:lpstr>
      <vt:lpstr>HOSPITAL MANAGEMENT SYSTEM</vt:lpstr>
      <vt:lpstr>PowerPoint Presentation</vt:lpstr>
      <vt:lpstr>PowerPoint Presentation</vt:lpstr>
      <vt:lpstr>Key Features of the Orenix HMS</vt:lpstr>
      <vt:lpstr>PowerPoint Presentation</vt:lpstr>
      <vt:lpstr>PowerPoint Presentation</vt:lpstr>
      <vt:lpstr>User Roles and Responsibilities</vt:lpstr>
      <vt:lpstr> Help and Support  Features</vt:lpstr>
      <vt:lpstr>THANK YOU</vt:lpstr>
    </vt:vector>
  </TitlesOfParts>
  <Manager>Slide Members</Manager>
  <Company>YESFORM Co.,Ltd.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Members</dc:title>
  <dc:subject>Powerpoint Templates , Diagram, Chart, Google slides, Keynote</dc:subject>
  <dc:creator>Slide Members by HS.SEO</dc:creator>
  <cp:keywords>SlideMembers, ppt, PPT Templates, Presentation, Diagram, Chart, Yesform, Google slides, Keynote, Free Slides</cp:keywords>
  <dc:description>The copyright of this document is at Slide Members. Unauthorized copying may result in legal sanctions.</dc:description>
  <cp:lastModifiedBy>Fatima Bakhsh</cp:lastModifiedBy>
  <cp:revision>3</cp:revision>
  <dcterms:created xsi:type="dcterms:W3CDTF">2010-02-01T08:03:16Z</dcterms:created>
  <dcterms:modified xsi:type="dcterms:W3CDTF">2024-12-03T07:31:27Z</dcterms:modified>
  <cp:category>www.slidemembers.com</cp:category>
</cp:coreProperties>
</file>

<file path=docProps/thumbnail.jpeg>
</file>